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F2796A4-6AB6-45A9-9769-0ADD5373A93D}" type="datetimeFigureOut">
              <a:rPr lang="ru-RU" smtClean="0"/>
              <a:t>12.05.2016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CF787EB-8B28-408F-BFF7-A74A2D296496}"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F2796A4-6AB6-45A9-9769-0ADD5373A93D}" type="datetimeFigureOut">
              <a:rPr lang="ru-RU" smtClean="0"/>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F787EB-8B28-408F-BFF7-A74A2D29649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F2796A4-6AB6-45A9-9769-0ADD5373A93D}" type="datetimeFigureOut">
              <a:rPr lang="ru-RU" smtClean="0"/>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F787EB-8B28-408F-BFF7-A74A2D29649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F2796A4-6AB6-45A9-9769-0ADD5373A93D}" type="datetimeFigureOut">
              <a:rPr lang="ru-RU" smtClean="0"/>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F787EB-8B28-408F-BFF7-A74A2D29649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F2796A4-6AB6-45A9-9769-0ADD5373A93D}" type="datetimeFigureOut">
              <a:rPr lang="ru-RU" smtClean="0"/>
              <a:t>12.05.2016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F787EB-8B28-408F-BFF7-A74A2D296496}"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F2796A4-6AB6-45A9-9769-0ADD5373A93D}" type="datetimeFigureOut">
              <a:rPr lang="ru-RU" smtClean="0"/>
              <a:t>12.05.2016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F787EB-8B28-408F-BFF7-A74A2D29649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F2796A4-6AB6-45A9-9769-0ADD5373A93D}" type="datetimeFigureOut">
              <a:rPr lang="ru-RU" smtClean="0"/>
              <a:t>12.05.2016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F787EB-8B28-408F-BFF7-A74A2D29649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F2796A4-6AB6-45A9-9769-0ADD5373A93D}" type="datetimeFigureOut">
              <a:rPr lang="ru-RU" smtClean="0"/>
              <a:t>12.05.2016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F787EB-8B28-408F-BFF7-A74A2D29649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2796A4-6AB6-45A9-9769-0ADD5373A93D}" type="datetimeFigureOut">
              <a:rPr lang="ru-RU" smtClean="0"/>
              <a:t>12.05.2016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F787EB-8B28-408F-BFF7-A74A2D29649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F2796A4-6AB6-45A9-9769-0ADD5373A93D}" type="datetimeFigureOut">
              <a:rPr lang="ru-RU" smtClean="0"/>
              <a:t>12.05.2016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F787EB-8B28-408F-BFF7-A74A2D29649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F2796A4-6AB6-45A9-9769-0ADD5373A93D}" type="datetimeFigureOut">
              <a:rPr lang="ru-RU" smtClean="0"/>
              <a:t>12.05.2016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9CF787EB-8B28-408F-BFF7-A74A2D296496}"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2796A4-6AB6-45A9-9769-0ADD5373A93D}" type="datetimeFigureOut">
              <a:rPr lang="ru-RU" smtClean="0"/>
              <a:t>12.05.2016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F787EB-8B28-408F-BFF7-A74A2D296496}"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728" y="1357298"/>
            <a:ext cx="7114978" cy="2214578"/>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Проект </a:t>
            </a:r>
            <a:br>
              <a:rPr lang="ru-RU" dirty="0" smtClean="0"/>
            </a:br>
            <a:r>
              <a:rPr lang="ru-RU" dirty="0" smtClean="0"/>
              <a:t>«Верное сердце»</a:t>
            </a:r>
            <a:br>
              <a:rPr lang="ru-RU" dirty="0" smtClean="0"/>
            </a:br>
            <a:endParaRPr lang="ru-RU" dirty="0"/>
          </a:p>
        </p:txBody>
      </p:sp>
      <p:sp>
        <p:nvSpPr>
          <p:cNvPr id="3" name="Подзаголовок 2"/>
          <p:cNvSpPr>
            <a:spLocks noGrp="1"/>
          </p:cNvSpPr>
          <p:nvPr>
            <p:ph type="subTitle" idx="1"/>
          </p:nvPr>
        </p:nvSpPr>
        <p:spPr>
          <a:xfrm>
            <a:off x="1500166" y="3071810"/>
            <a:ext cx="6400662" cy="1101248"/>
          </a:xfrm>
        </p:spPr>
        <p:txBody>
          <a:bodyPr/>
          <a:lstStyle/>
          <a:p>
            <a:r>
              <a:rPr lang="ru-RU" dirty="0" smtClean="0"/>
              <a:t>Волонтерского отряда «Добротворцы»</a:t>
            </a:r>
            <a:endParaRPr lang="ru-RU" dirty="0"/>
          </a:p>
        </p:txBody>
      </p:sp>
      <p:sp>
        <p:nvSpPr>
          <p:cNvPr id="25601" name="Rectangle 1"/>
          <p:cNvSpPr>
            <a:spLocks noChangeArrowheads="1"/>
          </p:cNvSpPr>
          <p:nvPr/>
        </p:nvSpPr>
        <p:spPr bwMode="auto">
          <a:xfrm>
            <a:off x="-285784" y="0"/>
            <a:ext cx="7601121"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ru-RU" sz="1400" dirty="0">
                <a:latin typeface="Arial" pitchFamily="34" charset="0"/>
                <a:ea typeface="Times New Roman" pitchFamily="18" charset="0"/>
                <a:cs typeface="Arial" pitchFamily="34" charset="0"/>
              </a:rPr>
              <a:t> </a:t>
            </a:r>
            <a:r>
              <a:rPr lang="ru-RU" sz="1400" dirty="0" smtClean="0">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МБУ ДО Дом детского творчества Рассказовского района»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3286116" y="4000504"/>
            <a:ext cx="5643602" cy="1354217"/>
          </a:xfrm>
          <a:prstGeom prst="rect">
            <a:avLst/>
          </a:prstGeom>
          <a:noFill/>
        </p:spPr>
        <p:txBody>
          <a:bodyPr wrap="square" rtlCol="0">
            <a:spAutoFit/>
          </a:bodyPr>
          <a:lstStyle/>
          <a:p>
            <a:pPr lvl="0" algn="r" fontAlgn="base">
              <a:spcBef>
                <a:spcPct val="0"/>
              </a:spcBef>
              <a:spcAft>
                <a:spcPct val="0"/>
              </a:spcAf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«Почаще присматривайтесь к домашним животным рядом с нами</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r" eaLnBrk="0" fontAlgn="base" hangingPunct="0">
              <a:spcBef>
                <a:spcPct val="0"/>
              </a:spcBef>
              <a:spcAft>
                <a:spcPct val="0"/>
              </a:spcAf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 вокруг нас. Они - наше зеркало, зеркало хозяина, зеркало нашего общества.»</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r" eaLnBrk="0" fontAlgn="base" hangingPunct="0">
              <a:spcBef>
                <a:spcPct val="0"/>
              </a:spcBef>
              <a:spcAft>
                <a:spcPct val="0"/>
              </a:spcAft>
            </a:pPr>
            <a:r>
              <a:rPr kumimoji="0" lang="ru-RU"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А </a:t>
            </a:r>
            <a:r>
              <a:rPr kumimoji="0" lang="ru-RU"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Коробельников</a:t>
            </a:r>
            <a:r>
              <a:rPr kumimoji="0" lang="ru-RU"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листовка 1 листы.jpg"/>
          <p:cNvPicPr>
            <a:picLocks noChangeAspect="1"/>
          </p:cNvPicPr>
          <p:nvPr/>
        </p:nvPicPr>
        <p:blipFill>
          <a:blip r:embed="rId2"/>
          <a:stretch>
            <a:fillRect/>
          </a:stretch>
        </p:blipFill>
        <p:spPr>
          <a:xfrm>
            <a:off x="214282" y="3857628"/>
            <a:ext cx="3204923" cy="24590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_3537.JPG"/>
          <p:cNvPicPr>
            <a:picLocks noGrp="1" noChangeAspect="1"/>
          </p:cNvPicPr>
          <p:nvPr>
            <p:ph sz="half" idx="1"/>
          </p:nvPr>
        </p:nvPicPr>
        <p:blipFill>
          <a:blip r:embed="rId2" cstate="print"/>
          <a:stretch>
            <a:fillRect/>
          </a:stretch>
        </p:blipFill>
        <p:spPr>
          <a:xfrm>
            <a:off x="1928794" y="2143116"/>
            <a:ext cx="5900750" cy="4525463"/>
          </a:xfrm>
        </p:spPr>
      </p:pic>
      <p:sp>
        <p:nvSpPr>
          <p:cNvPr id="49153" name="Rectangle 1"/>
          <p:cNvSpPr>
            <a:spLocks noChangeArrowheads="1"/>
          </p:cNvSpPr>
          <p:nvPr/>
        </p:nvSpPr>
        <p:spPr bwMode="auto">
          <a:xfrm>
            <a:off x="214282" y="142852"/>
            <a:ext cx="4075283" cy="200054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Достигнутые результаты:</a:t>
            </a:r>
            <a:r>
              <a:rPr kumimoji="0" lang="ru-RU" sz="1200"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 </a:t>
            </a:r>
            <a:endParaRPr kumimoji="0" lang="ru-RU" sz="800" b="0" i="0" u="none" strike="noStrike" cap="none" normalizeH="0" baseline="0" dirty="0" smtClean="0">
              <a:ln>
                <a:noFill/>
              </a:ln>
              <a:solidFill>
                <a:schemeClr val="accent1">
                  <a:lumMod val="75000"/>
                </a:schemeClr>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На собранные средства были приобретены:</a:t>
            </a:r>
            <a:endParaRPr kumimoji="0" lang="ru-RU" sz="9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-10 кг сухого корма для собак «НМ»;</a:t>
            </a:r>
            <a:endParaRPr kumimoji="0" lang="ru-RU" sz="9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-5 кг сухого корма для котов «НМ»;</a:t>
            </a:r>
            <a:endParaRPr kumimoji="0" lang="ru-RU" sz="9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-4 кг мягкого корма «НМ»;</a:t>
            </a:r>
            <a:endParaRPr kumimoji="0" lang="ru-RU" sz="9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-20 шприцов;</a:t>
            </a:r>
            <a:endParaRPr kumimoji="0" lang="ru-RU" sz="9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- 3 ошейника от блох «Барс»</a:t>
            </a:r>
            <a:endParaRPr kumimoji="0" lang="ru-RU" sz="9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- 4 препарата против  гельминтов «</a:t>
            </a:r>
            <a:r>
              <a:rPr kumimoji="0" lang="en-US" sz="1400" b="0" i="0" u="none" strike="noStrike" cap="none" normalizeH="0" baseline="0" dirty="0" smtClean="0">
                <a:ln>
                  <a:noFill/>
                </a:ln>
                <a:solidFill>
                  <a:srgbClr val="000000"/>
                </a:solidFill>
                <a:effectLst/>
                <a:ea typeface="Times New Roman" pitchFamily="18" charset="0"/>
                <a:cs typeface="Times New Roman" pitchFamily="18" charset="0"/>
              </a:rPr>
              <a:t>Stronghold</a:t>
            </a: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a:t>
            </a:r>
            <a:endParaRPr kumimoji="0" lang="ru-RU" sz="9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 посуда для собак и кошек в кол-ве 6 штук.</a:t>
            </a:r>
            <a:endParaRPr kumimoji="0" lang="ru-RU"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596" y="214290"/>
            <a:ext cx="8058152" cy="1500198"/>
          </a:xfrm>
        </p:spPr>
        <p:txBody>
          <a:bodyPr/>
          <a:lstStyle/>
          <a:p>
            <a:r>
              <a:rPr lang="ru-RU" sz="2400" dirty="0" smtClean="0">
                <a:solidFill>
                  <a:schemeClr val="tx1">
                    <a:lumMod val="75000"/>
                  </a:schemeClr>
                </a:solidFill>
              </a:rPr>
              <a:t>После покупки  кормов, волонтерами лично были переданы в приют. Ребятам самим удалось   покормить животных,   погулять по </a:t>
            </a:r>
            <a:r>
              <a:rPr lang="ru-RU" sz="2400" dirty="0" smtClean="0">
                <a:solidFill>
                  <a:schemeClr val="tx1">
                    <a:lumMod val="75000"/>
                  </a:schemeClr>
                </a:solidFill>
              </a:rPr>
              <a:t>приюту</a:t>
            </a:r>
            <a:r>
              <a:rPr lang="ru-RU" sz="2400" dirty="0" smtClean="0">
                <a:solidFill>
                  <a:schemeClr val="tx1">
                    <a:lumMod val="75000"/>
                  </a:schemeClr>
                </a:solidFill>
              </a:rPr>
              <a:t>.</a:t>
            </a:r>
            <a:r>
              <a:rPr lang="ru-RU" sz="2800" i="1" dirty="0" smtClean="0"/>
              <a:t/>
            </a:r>
            <a:br>
              <a:rPr lang="ru-RU" sz="2800" i="1" dirty="0" smtClean="0"/>
            </a:br>
            <a:endParaRPr lang="ru-RU" sz="2800" dirty="0"/>
          </a:p>
        </p:txBody>
      </p:sp>
      <p:pic>
        <p:nvPicPr>
          <p:cNvPr id="7" name="Рисунок 6" descr="IMG_3582.JPG"/>
          <p:cNvPicPr>
            <a:picLocks noChangeAspect="1"/>
          </p:cNvPicPr>
          <p:nvPr/>
        </p:nvPicPr>
        <p:blipFill>
          <a:blip r:embed="rId2" cstate="print"/>
          <a:stretch>
            <a:fillRect/>
          </a:stretch>
        </p:blipFill>
        <p:spPr>
          <a:xfrm>
            <a:off x="285720" y="1357299"/>
            <a:ext cx="4143404" cy="3000396"/>
          </a:xfrm>
          <a:prstGeom prst="rect">
            <a:avLst/>
          </a:prstGeom>
        </p:spPr>
      </p:pic>
      <p:pic>
        <p:nvPicPr>
          <p:cNvPr id="9" name="Рисунок 8" descr="IMG_3583.JPG"/>
          <p:cNvPicPr>
            <a:picLocks noChangeAspect="1"/>
          </p:cNvPicPr>
          <p:nvPr/>
        </p:nvPicPr>
        <p:blipFill>
          <a:blip r:embed="rId3" cstate="print"/>
          <a:stretch>
            <a:fillRect/>
          </a:stretch>
        </p:blipFill>
        <p:spPr>
          <a:xfrm>
            <a:off x="1071538" y="4429132"/>
            <a:ext cx="3071802" cy="2303852"/>
          </a:xfrm>
          <a:prstGeom prst="rect">
            <a:avLst/>
          </a:prstGeom>
        </p:spPr>
      </p:pic>
      <p:pic>
        <p:nvPicPr>
          <p:cNvPr id="12" name="Рисунок 11" descr="IMG_3591.JPG"/>
          <p:cNvPicPr>
            <a:picLocks noChangeAspect="1"/>
          </p:cNvPicPr>
          <p:nvPr/>
        </p:nvPicPr>
        <p:blipFill>
          <a:blip r:embed="rId4" cstate="print"/>
          <a:stretch>
            <a:fillRect/>
          </a:stretch>
        </p:blipFill>
        <p:spPr>
          <a:xfrm>
            <a:off x="4643438" y="3714752"/>
            <a:ext cx="4000496" cy="3000372"/>
          </a:xfrm>
          <a:prstGeom prst="rect">
            <a:avLst/>
          </a:prstGeom>
        </p:spPr>
      </p:pic>
      <p:pic>
        <p:nvPicPr>
          <p:cNvPr id="13" name="Рисунок 12" descr="IMG_3587.JPG"/>
          <p:cNvPicPr>
            <a:picLocks noChangeAspect="1"/>
          </p:cNvPicPr>
          <p:nvPr/>
        </p:nvPicPr>
        <p:blipFill>
          <a:blip r:embed="rId5" cstate="print"/>
          <a:stretch>
            <a:fillRect/>
          </a:stretch>
        </p:blipFill>
        <p:spPr>
          <a:xfrm>
            <a:off x="6072198" y="928670"/>
            <a:ext cx="1928808" cy="25717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28596" y="3643314"/>
            <a:ext cx="2786082" cy="856814"/>
          </a:xfrm>
        </p:spPr>
        <p:txBody>
          <a:bodyPr>
            <a:normAutofit fontScale="70000" lnSpcReduction="20000"/>
          </a:bodyPr>
          <a:lstStyle/>
          <a:p>
            <a:r>
              <a:rPr lang="ru-RU" dirty="0" smtClean="0"/>
              <a:t>Полюбившийся всем пёс, по кличке Малыш, которого разрешили покормить</a:t>
            </a:r>
            <a:endParaRPr lang="ru-RU" dirty="0"/>
          </a:p>
        </p:txBody>
      </p:sp>
      <p:pic>
        <p:nvPicPr>
          <p:cNvPr id="4" name="Рисунок 3" descr="IMG_3679.JPG"/>
          <p:cNvPicPr>
            <a:picLocks noChangeAspect="1"/>
          </p:cNvPicPr>
          <p:nvPr/>
        </p:nvPicPr>
        <p:blipFill>
          <a:blip r:embed="rId2" cstate="print"/>
          <a:stretch>
            <a:fillRect/>
          </a:stretch>
        </p:blipFill>
        <p:spPr>
          <a:xfrm>
            <a:off x="357159" y="214290"/>
            <a:ext cx="2571767" cy="3429023"/>
          </a:xfrm>
          <a:prstGeom prst="rect">
            <a:avLst/>
          </a:prstGeom>
        </p:spPr>
      </p:pic>
      <p:pic>
        <p:nvPicPr>
          <p:cNvPr id="5" name="Рисунок 4" descr="IMG_3575.JPG"/>
          <p:cNvPicPr>
            <a:picLocks noChangeAspect="1"/>
          </p:cNvPicPr>
          <p:nvPr/>
        </p:nvPicPr>
        <p:blipFill>
          <a:blip r:embed="rId3" cstate="print"/>
          <a:stretch>
            <a:fillRect/>
          </a:stretch>
        </p:blipFill>
        <p:spPr>
          <a:xfrm>
            <a:off x="3143240" y="214290"/>
            <a:ext cx="4762502" cy="3357586"/>
          </a:xfrm>
          <a:prstGeom prst="rect">
            <a:avLst/>
          </a:prstGeom>
        </p:spPr>
      </p:pic>
      <p:pic>
        <p:nvPicPr>
          <p:cNvPr id="6" name="Рисунок 5" descr="IMG_3615.JPG"/>
          <p:cNvPicPr>
            <a:picLocks noChangeAspect="1"/>
          </p:cNvPicPr>
          <p:nvPr/>
        </p:nvPicPr>
        <p:blipFill>
          <a:blip r:embed="rId4" cstate="print"/>
          <a:stretch>
            <a:fillRect/>
          </a:stretch>
        </p:blipFill>
        <p:spPr>
          <a:xfrm>
            <a:off x="4429124" y="3857628"/>
            <a:ext cx="3643305" cy="2732479"/>
          </a:xfrm>
          <a:prstGeom prst="rect">
            <a:avLst/>
          </a:prstGeom>
        </p:spPr>
      </p:pic>
      <p:pic>
        <p:nvPicPr>
          <p:cNvPr id="7" name="Рисунок 6" descr="IMG_3677.JPG"/>
          <p:cNvPicPr>
            <a:picLocks noChangeAspect="1"/>
          </p:cNvPicPr>
          <p:nvPr/>
        </p:nvPicPr>
        <p:blipFill>
          <a:blip r:embed="rId5" cstate="print"/>
          <a:stretch>
            <a:fillRect/>
          </a:stretch>
        </p:blipFill>
        <p:spPr>
          <a:xfrm>
            <a:off x="1142976" y="4411272"/>
            <a:ext cx="3071801" cy="23038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3626.JPG"/>
          <p:cNvPicPr>
            <a:picLocks noChangeAspect="1"/>
          </p:cNvPicPr>
          <p:nvPr/>
        </p:nvPicPr>
        <p:blipFill>
          <a:blip r:embed="rId2" cstate="print"/>
          <a:stretch>
            <a:fillRect/>
          </a:stretch>
        </p:blipFill>
        <p:spPr>
          <a:xfrm>
            <a:off x="571472" y="3357562"/>
            <a:ext cx="3500462" cy="2625347"/>
          </a:xfrm>
          <a:prstGeom prst="rect">
            <a:avLst/>
          </a:prstGeom>
        </p:spPr>
      </p:pic>
      <p:pic>
        <p:nvPicPr>
          <p:cNvPr id="5" name="Рисунок 4" descr="IMG_3632.JPG"/>
          <p:cNvPicPr>
            <a:picLocks noChangeAspect="1"/>
          </p:cNvPicPr>
          <p:nvPr/>
        </p:nvPicPr>
        <p:blipFill>
          <a:blip r:embed="rId3" cstate="print"/>
          <a:stretch>
            <a:fillRect/>
          </a:stretch>
        </p:blipFill>
        <p:spPr>
          <a:xfrm>
            <a:off x="4714876" y="285728"/>
            <a:ext cx="4214824" cy="6000768"/>
          </a:xfrm>
          <a:prstGeom prst="rect">
            <a:avLst/>
          </a:prstGeom>
        </p:spPr>
      </p:pic>
      <p:pic>
        <p:nvPicPr>
          <p:cNvPr id="8" name="Рисунок 7" descr="IMG_3644.JPG"/>
          <p:cNvPicPr>
            <a:picLocks noChangeAspect="1"/>
          </p:cNvPicPr>
          <p:nvPr/>
        </p:nvPicPr>
        <p:blipFill>
          <a:blip r:embed="rId4" cstate="print"/>
          <a:stretch>
            <a:fillRect/>
          </a:stretch>
        </p:blipFill>
        <p:spPr>
          <a:xfrm>
            <a:off x="571472" y="142852"/>
            <a:ext cx="3857652" cy="28932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7731280" cy="2071678"/>
          </a:xfrm>
        </p:spPr>
        <p:txBody>
          <a:bodyPr/>
          <a:lstStyle/>
          <a:p>
            <a:pPr algn="ctr"/>
            <a:r>
              <a:rPr lang="ru-RU" sz="2000" dirty="0" smtClean="0">
                <a:solidFill>
                  <a:schemeClr val="tx1"/>
                </a:solidFill>
              </a:rPr>
              <a:t>Посещение приюта оставило у детей массу эмоций и впечатлений. </a:t>
            </a:r>
            <a:r>
              <a:rPr lang="ru-RU" sz="2000" dirty="0" smtClean="0">
                <a:solidFill>
                  <a:schemeClr val="tx1"/>
                </a:solidFill>
              </a:rPr>
              <a:t/>
            </a:r>
            <a:br>
              <a:rPr lang="ru-RU" sz="2000" dirty="0" smtClean="0">
                <a:solidFill>
                  <a:schemeClr val="tx1"/>
                </a:solidFill>
              </a:rPr>
            </a:br>
            <a:r>
              <a:rPr lang="ru-RU" sz="2000" dirty="0" smtClean="0">
                <a:solidFill>
                  <a:schemeClr val="tx1"/>
                </a:solidFill>
              </a:rPr>
              <a:t>За </a:t>
            </a:r>
            <a:r>
              <a:rPr lang="ru-RU" sz="2000" dirty="0" smtClean="0">
                <a:solidFill>
                  <a:schemeClr val="tx1"/>
                </a:solidFill>
              </a:rPr>
              <a:t>оказанную благотворительную помощь, волонтерами были расклеены листовки со словами благодарности неравнодушных  граждан и детей. которые приняли в ней участие. </a:t>
            </a:r>
            <a:r>
              <a:rPr lang="ru-RU" i="1" dirty="0" smtClean="0"/>
              <a:t/>
            </a:r>
            <a:br>
              <a:rPr lang="ru-RU" i="1" dirty="0" smtClean="0"/>
            </a:br>
            <a:endParaRPr lang="ru-RU" dirty="0"/>
          </a:p>
        </p:txBody>
      </p:sp>
      <p:pic>
        <p:nvPicPr>
          <p:cNvPr id="4" name="Рисунок 3" descr="IMG_3659.JPG"/>
          <p:cNvPicPr>
            <a:picLocks noChangeAspect="1"/>
          </p:cNvPicPr>
          <p:nvPr/>
        </p:nvPicPr>
        <p:blipFill>
          <a:blip r:embed="rId2" cstate="print"/>
          <a:stretch>
            <a:fillRect/>
          </a:stretch>
        </p:blipFill>
        <p:spPr>
          <a:xfrm>
            <a:off x="285720" y="1643050"/>
            <a:ext cx="3905277" cy="2928958"/>
          </a:xfrm>
          <a:prstGeom prst="rect">
            <a:avLst/>
          </a:prstGeom>
        </p:spPr>
      </p:pic>
      <p:pic>
        <p:nvPicPr>
          <p:cNvPr id="5" name="Рисунок 4" descr="IMG_3697.JPG"/>
          <p:cNvPicPr>
            <a:picLocks noChangeAspect="1"/>
          </p:cNvPicPr>
          <p:nvPr/>
        </p:nvPicPr>
        <p:blipFill>
          <a:blip r:embed="rId3" cstate="print"/>
          <a:stretch>
            <a:fillRect/>
          </a:stretch>
        </p:blipFill>
        <p:spPr>
          <a:xfrm>
            <a:off x="4714876" y="3446859"/>
            <a:ext cx="4214778" cy="3161084"/>
          </a:xfrm>
          <a:prstGeom prst="rect">
            <a:avLst/>
          </a:prstGeom>
        </p:spPr>
      </p:pic>
      <p:sp>
        <p:nvSpPr>
          <p:cNvPr id="45058" name="Rectangle 2"/>
          <p:cNvSpPr>
            <a:spLocks noChangeArrowheads="1"/>
          </p:cNvSpPr>
          <p:nvPr/>
        </p:nvSpPr>
        <p:spPr bwMode="auto">
          <a:xfrm>
            <a:off x="357158" y="5072074"/>
            <a:ext cx="385765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Сроки выполнения: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8 апреля -6 мая 2016г.</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Контактная информация:</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Тамбовская область, </a:t>
            </a:r>
            <a:r>
              <a:rPr kumimoji="0" lang="ru-RU" sz="1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Рассказовский</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район, с. Платоновка, ул. 8 Марта 35, тел: (847531)25390</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Рисунок 8" descr="IMG_3665.JPG"/>
          <p:cNvPicPr>
            <a:picLocks noChangeAspect="1"/>
          </p:cNvPicPr>
          <p:nvPr/>
        </p:nvPicPr>
        <p:blipFill>
          <a:blip r:embed="rId4" cstate="print"/>
          <a:stretch>
            <a:fillRect/>
          </a:stretch>
        </p:blipFill>
        <p:spPr>
          <a:xfrm>
            <a:off x="5500694" y="1375157"/>
            <a:ext cx="2643173" cy="19823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2061426"/>
          </a:xfrm>
        </p:spPr>
        <p:txBody>
          <a:bodyPr>
            <a:normAutofit fontScale="90000"/>
          </a:bodyPr>
          <a:lstStyle/>
          <a:p>
            <a:r>
              <a:rPr lang="ru-RU" sz="2000" i="1" dirty="0" smtClean="0">
                <a:solidFill>
                  <a:schemeClr val="accent4">
                    <a:lumMod val="75000"/>
                  </a:schemeClr>
                </a:solidFill>
              </a:rPr>
              <a:t/>
            </a:r>
            <a:br>
              <a:rPr lang="ru-RU" sz="2000" i="1" dirty="0" smtClean="0">
                <a:solidFill>
                  <a:schemeClr val="accent4">
                    <a:lumMod val="75000"/>
                  </a:schemeClr>
                </a:solidFill>
              </a:rPr>
            </a:br>
            <a:r>
              <a:rPr lang="ru-RU" sz="2000" i="1" dirty="0" smtClean="0">
                <a:solidFill>
                  <a:schemeClr val="accent4">
                    <a:lumMod val="75000"/>
                  </a:schemeClr>
                </a:solidFill>
              </a:rPr>
              <a:t/>
            </a:r>
            <a:br>
              <a:rPr lang="ru-RU" sz="2000" i="1" dirty="0" smtClean="0">
                <a:solidFill>
                  <a:schemeClr val="accent4">
                    <a:lumMod val="75000"/>
                  </a:schemeClr>
                </a:solidFill>
              </a:rPr>
            </a:br>
            <a:r>
              <a:rPr lang="ru-RU" sz="2000" i="1" dirty="0" smtClean="0">
                <a:solidFill>
                  <a:schemeClr val="accent4">
                    <a:lumMod val="75000"/>
                  </a:schemeClr>
                </a:solidFill>
              </a:rPr>
              <a:t/>
            </a:r>
            <a:br>
              <a:rPr lang="ru-RU" sz="2000" i="1" dirty="0" smtClean="0">
                <a:solidFill>
                  <a:schemeClr val="accent4">
                    <a:lumMod val="75000"/>
                  </a:schemeClr>
                </a:solidFill>
              </a:rPr>
            </a:br>
            <a:r>
              <a:rPr lang="ru-RU" sz="2000" i="1" dirty="0" smtClean="0">
                <a:solidFill>
                  <a:schemeClr val="accent4">
                    <a:lumMod val="75000"/>
                  </a:schemeClr>
                </a:solidFill>
              </a:rPr>
              <a:t> </a:t>
            </a:r>
            <a:r>
              <a:rPr lang="ru-RU" sz="2000" i="1" dirty="0" smtClean="0">
                <a:solidFill>
                  <a:schemeClr val="accent4">
                    <a:lumMod val="75000"/>
                  </a:schemeClr>
                </a:solidFill>
              </a:rPr>
              <a:t/>
            </a:r>
            <a:br>
              <a:rPr lang="ru-RU" sz="2000" i="1" dirty="0" smtClean="0">
                <a:solidFill>
                  <a:schemeClr val="accent4">
                    <a:lumMod val="75000"/>
                  </a:schemeClr>
                </a:solidFill>
              </a:rPr>
            </a:br>
            <a:r>
              <a:rPr lang="ru-RU" sz="2000" i="1" dirty="0" smtClean="0">
                <a:solidFill>
                  <a:schemeClr val="accent4">
                    <a:lumMod val="75000"/>
                  </a:schemeClr>
                </a:solidFill>
              </a:rPr>
              <a:t/>
            </a:r>
            <a:br>
              <a:rPr lang="ru-RU" sz="2000" i="1" dirty="0" smtClean="0">
                <a:solidFill>
                  <a:schemeClr val="accent4">
                    <a:lumMod val="75000"/>
                  </a:schemeClr>
                </a:solidFill>
              </a:rPr>
            </a:br>
            <a:r>
              <a:rPr lang="ru-RU" sz="2000" b="1" i="1" dirty="0" smtClean="0">
                <a:solidFill>
                  <a:srgbClr val="C00000"/>
                </a:solidFill>
              </a:rPr>
              <a:t>« </a:t>
            </a:r>
            <a:r>
              <a:rPr lang="ru-RU" sz="2000" b="1" i="1" dirty="0" smtClean="0">
                <a:solidFill>
                  <a:srgbClr val="C00000"/>
                </a:solidFill>
              </a:rPr>
              <a:t>Мы в ответе за тех , кого приручили»  </a:t>
            </a:r>
            <a:r>
              <a:rPr lang="ru-RU" sz="2000" i="1" dirty="0" smtClean="0">
                <a:solidFill>
                  <a:schemeClr val="accent4">
                    <a:lumMod val="50000"/>
                  </a:schemeClr>
                </a:solidFill>
              </a:rPr>
              <a:t>- сказал в начале 20 века </a:t>
            </a:r>
            <a:r>
              <a:rPr lang="ru-RU" sz="2000" i="1" dirty="0" err="1" smtClean="0">
                <a:solidFill>
                  <a:schemeClr val="accent4">
                    <a:lumMod val="50000"/>
                  </a:schemeClr>
                </a:solidFill>
              </a:rPr>
              <a:t>Антуан</a:t>
            </a:r>
            <a:r>
              <a:rPr lang="ru-RU" sz="2000" i="1" dirty="0" smtClean="0">
                <a:solidFill>
                  <a:schemeClr val="accent4">
                    <a:lumMod val="50000"/>
                  </a:schemeClr>
                </a:solidFill>
              </a:rPr>
              <a:t> де Сент-Экзюпери. К сожалению, фраза эта звучала с тех пор настолько часто, что потеряла свой истинный смысл. Люди заводят домашних животных, не сознавая всей меры ответственности. Вдоволь наигравшись с пушистым зверем, они выбрасывают питомца на улицу.»</a:t>
            </a:r>
            <a:r>
              <a:rPr lang="ru-RU" i="1" dirty="0" smtClean="0"/>
              <a:t/>
            </a:r>
            <a:br>
              <a:rPr lang="ru-RU" i="1" dirty="0" smtClean="0"/>
            </a:br>
            <a:endParaRPr lang="ru-RU" dirty="0"/>
          </a:p>
        </p:txBody>
      </p:sp>
      <p:sp>
        <p:nvSpPr>
          <p:cNvPr id="3" name="Содержимое 2"/>
          <p:cNvSpPr>
            <a:spLocks noGrp="1"/>
          </p:cNvSpPr>
          <p:nvPr>
            <p:ph idx="1"/>
          </p:nvPr>
        </p:nvSpPr>
        <p:spPr/>
        <p:txBody>
          <a:bodyPr/>
          <a:lstStyle/>
          <a:p>
            <a:r>
              <a:rPr lang="ru-RU" sz="1800" b="1" dirty="0" smtClean="0"/>
              <a:t>Актуальность: </a:t>
            </a:r>
            <a:r>
              <a:rPr lang="ru-RU" sz="1800" dirty="0" smtClean="0"/>
              <a:t>Человек давно приручил собаку и кошку, и процесс их одомашнивания привел к тому, что у большинства животных изменилась психика. Это не дикие животные, которые соглашаются жить рядом с нами, они действительно страдают без людей. В том, что существуют бездомные собаки и кошки, и ряды этих бедолаг постоянно пополняются, виноваты, конечно, люди. Здесь и безответственность, и бездушие по отношению к животным, и эгоизм, и равнодушие.</a:t>
            </a:r>
            <a:endParaRPr lang="ru-RU" sz="1800" i="1" dirty="0" smtClean="0"/>
          </a:p>
          <a:p>
            <a:endParaRPr lang="ru-RU" dirty="0"/>
          </a:p>
        </p:txBody>
      </p:sp>
      <p:pic>
        <p:nvPicPr>
          <p:cNvPr id="38914" name="Picture 2" descr="D:\Волонтер\областные добровольческие акции волотеров ОТ ИДЕИ ДО РЕАЛЬНОСТИ\Поможем бездомным животным вместе\картинки\x_c28fc912.jpg"/>
          <p:cNvPicPr>
            <a:picLocks noChangeAspect="1" noChangeArrowheads="1"/>
          </p:cNvPicPr>
          <p:nvPr/>
        </p:nvPicPr>
        <p:blipFill>
          <a:blip r:embed="rId2"/>
          <a:srcRect/>
          <a:stretch>
            <a:fillRect/>
          </a:stretch>
        </p:blipFill>
        <p:spPr bwMode="auto">
          <a:xfrm>
            <a:off x="642910" y="4000504"/>
            <a:ext cx="3794966" cy="2525789"/>
          </a:xfrm>
          <a:prstGeom prst="rect">
            <a:avLst/>
          </a:prstGeom>
          <a:noFill/>
        </p:spPr>
      </p:pic>
      <p:pic>
        <p:nvPicPr>
          <p:cNvPr id="38916" name="Picture 4" descr="D:\Волонтер\областные добровольческие акции волотеров ОТ ИДЕИ ДО РЕАЛЬНОСТИ\Поможем бездомным животным вместе\картинки\ca3c764f979749cf71779676cb53e1d9.jpg"/>
          <p:cNvPicPr>
            <a:picLocks noChangeAspect="1" noChangeArrowheads="1"/>
          </p:cNvPicPr>
          <p:nvPr/>
        </p:nvPicPr>
        <p:blipFill>
          <a:blip r:embed="rId3"/>
          <a:srcRect/>
          <a:stretch>
            <a:fillRect/>
          </a:stretch>
        </p:blipFill>
        <p:spPr bwMode="auto">
          <a:xfrm>
            <a:off x="5048714" y="4000504"/>
            <a:ext cx="3414231" cy="256377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28662" y="142852"/>
            <a:ext cx="7715304" cy="785818"/>
          </a:xfrm>
        </p:spPr>
        <p:txBody>
          <a:bodyPr/>
          <a:lstStyle/>
          <a:p>
            <a:r>
              <a:rPr lang="ru-RU" sz="2400" dirty="0" smtClean="0">
                <a:solidFill>
                  <a:schemeClr val="bg2">
                    <a:lumMod val="10000"/>
                  </a:schemeClr>
                </a:solidFill>
              </a:rPr>
              <a:t> </a:t>
            </a:r>
            <a:r>
              <a:rPr lang="ru-RU" sz="2000" dirty="0" smtClean="0">
                <a:solidFill>
                  <a:schemeClr val="bg2">
                    <a:lumMod val="10000"/>
                  </a:schemeClr>
                </a:solidFill>
              </a:rPr>
              <a:t>Три </a:t>
            </a:r>
            <a:r>
              <a:rPr lang="ru-RU" sz="2000" dirty="0" smtClean="0">
                <a:solidFill>
                  <a:schemeClr val="bg2">
                    <a:lumMod val="10000"/>
                  </a:schemeClr>
                </a:solidFill>
              </a:rPr>
              <a:t>основных «источника» бездомных животных в </a:t>
            </a:r>
            <a:r>
              <a:rPr lang="ru-RU" sz="2000" dirty="0" smtClean="0">
                <a:solidFill>
                  <a:schemeClr val="bg2">
                    <a:lumMod val="10000"/>
                  </a:schemeClr>
                </a:solidFill>
              </a:rPr>
              <a:t> городах</a:t>
            </a:r>
            <a:r>
              <a:rPr lang="ru-RU" sz="2000" dirty="0" smtClean="0">
                <a:solidFill>
                  <a:schemeClr val="bg2">
                    <a:lumMod val="10000"/>
                  </a:schemeClr>
                </a:solidFill>
              </a:rPr>
              <a:t>: </a:t>
            </a:r>
            <a:r>
              <a:rPr lang="ru-RU" i="1" dirty="0" smtClean="0">
                <a:solidFill>
                  <a:schemeClr val="bg2">
                    <a:lumMod val="10000"/>
                  </a:schemeClr>
                </a:solidFill>
              </a:rPr>
              <a:t/>
            </a:r>
            <a:br>
              <a:rPr lang="ru-RU" i="1" dirty="0" smtClean="0">
                <a:solidFill>
                  <a:schemeClr val="bg2">
                    <a:lumMod val="10000"/>
                  </a:schemeClr>
                </a:solidFill>
              </a:rPr>
            </a:br>
            <a:endParaRPr lang="ru-RU" dirty="0">
              <a:solidFill>
                <a:schemeClr val="bg2">
                  <a:lumMod val="10000"/>
                </a:schemeClr>
              </a:solidFill>
            </a:endParaRPr>
          </a:p>
        </p:txBody>
      </p:sp>
      <p:sp>
        <p:nvSpPr>
          <p:cNvPr id="6" name="Текст 5"/>
          <p:cNvSpPr>
            <a:spLocks noGrp="1"/>
          </p:cNvSpPr>
          <p:nvPr>
            <p:ph type="body" idx="2"/>
          </p:nvPr>
        </p:nvSpPr>
        <p:spPr>
          <a:xfrm>
            <a:off x="357158" y="928670"/>
            <a:ext cx="3214710" cy="5319730"/>
          </a:xfrm>
        </p:spPr>
        <p:txBody>
          <a:bodyPr>
            <a:normAutofit fontScale="92500" lnSpcReduction="20000"/>
          </a:bodyPr>
          <a:lstStyle/>
          <a:p>
            <a:pPr lvl="0"/>
            <a:r>
              <a:rPr lang="ru-RU" dirty="0" smtClean="0"/>
              <a:t>1) Хозяева </a:t>
            </a:r>
            <a:r>
              <a:rPr lang="ru-RU" dirty="0" smtClean="0"/>
              <a:t>избавляются от надоевших питомцев, которых завели, не подумав основательно. Когда оказывается, что за псом  или кошкой надо ухаживать, кормить, гулять, лечить, то нередко эти «хозяева» предпочитают просто выкинуть его на улицу. </a:t>
            </a:r>
            <a:endParaRPr lang="ru-RU" dirty="0" smtClean="0"/>
          </a:p>
          <a:p>
            <a:pPr lvl="0"/>
            <a:endParaRPr lang="ru-RU" i="1" dirty="0" smtClean="0"/>
          </a:p>
          <a:p>
            <a:pPr lvl="0"/>
            <a:r>
              <a:rPr lang="ru-RU" dirty="0" smtClean="0"/>
              <a:t>2) Неконтролируемое </a:t>
            </a:r>
            <a:r>
              <a:rPr lang="ru-RU" dirty="0" smtClean="0"/>
              <a:t>разведение. </a:t>
            </a:r>
            <a:r>
              <a:rPr lang="ru-RU" dirty="0" err="1" smtClean="0"/>
              <a:t>Горе-хозяева</a:t>
            </a:r>
            <a:r>
              <a:rPr lang="ru-RU" dirty="0" smtClean="0"/>
              <a:t>, не зная, куда девать потомство,  часто просто выбрасывают щенков или котят на улицу.  </a:t>
            </a:r>
            <a:endParaRPr lang="ru-RU" dirty="0" smtClean="0"/>
          </a:p>
          <a:p>
            <a:pPr lvl="0"/>
            <a:endParaRPr lang="ru-RU" i="1" dirty="0" smtClean="0"/>
          </a:p>
          <a:p>
            <a:pPr lvl="0"/>
            <a:r>
              <a:rPr lang="ru-RU" dirty="0" smtClean="0"/>
              <a:t>3) Потерявшиеся </a:t>
            </a:r>
            <a:r>
              <a:rPr lang="ru-RU" dirty="0" smtClean="0"/>
              <a:t>собаки и кошки. В этих потерях почти всегда виноваты тоже хозяева</a:t>
            </a:r>
            <a:r>
              <a:rPr lang="ru-RU" dirty="0" smtClean="0"/>
              <a:t>.</a:t>
            </a:r>
          </a:p>
          <a:p>
            <a:pPr lvl="0"/>
            <a:r>
              <a:rPr lang="ru-RU" dirty="0" smtClean="0"/>
              <a:t>  </a:t>
            </a:r>
            <a:endParaRPr lang="ru-RU" i="1" dirty="0" smtClean="0"/>
          </a:p>
          <a:p>
            <a:r>
              <a:rPr lang="ru-RU" dirty="0" smtClean="0"/>
              <a:t>Бездомные животные в городе представляют собой значительную опасность для людей. Особенно это касается собак. Собаки - стайные животные и рано или поздно они находят себе компанию. Нередко случаются нападения стаи бездомных собак на людей и часто детей. Такие нападения могут быть спровоцированы людьми, но иногда происходят и без видимой провокации, особенно во время гона в данной стае.  </a:t>
            </a:r>
            <a:endParaRPr lang="ru-RU" i="1" dirty="0" smtClean="0"/>
          </a:p>
          <a:p>
            <a:endParaRPr lang="ru-RU" dirty="0"/>
          </a:p>
        </p:txBody>
      </p:sp>
      <p:pic>
        <p:nvPicPr>
          <p:cNvPr id="39938" name="Picture 2" descr="D:\Волонтер\областные добровольческие акции волотеров ОТ ИДЕИ ДО РЕАЛЬНОСТИ\Поможем бездомным животным вместе\картинки\191894_original.jpg"/>
          <p:cNvPicPr>
            <a:picLocks noChangeAspect="1" noChangeArrowheads="1"/>
          </p:cNvPicPr>
          <p:nvPr/>
        </p:nvPicPr>
        <p:blipFill>
          <a:blip r:embed="rId2"/>
          <a:srcRect/>
          <a:stretch>
            <a:fillRect/>
          </a:stretch>
        </p:blipFill>
        <p:spPr bwMode="auto">
          <a:xfrm>
            <a:off x="4572000" y="714356"/>
            <a:ext cx="3221854" cy="2928958"/>
          </a:xfrm>
          <a:prstGeom prst="rect">
            <a:avLst/>
          </a:prstGeom>
          <a:noFill/>
        </p:spPr>
      </p:pic>
      <p:sp>
        <p:nvSpPr>
          <p:cNvPr id="8" name="TextBox 7"/>
          <p:cNvSpPr txBox="1"/>
          <p:nvPr/>
        </p:nvSpPr>
        <p:spPr>
          <a:xfrm>
            <a:off x="4572000" y="3786190"/>
            <a:ext cx="4000528" cy="369332"/>
          </a:xfrm>
          <a:prstGeom prst="rect">
            <a:avLst/>
          </a:prstGeom>
          <a:noFill/>
        </p:spPr>
        <p:txBody>
          <a:bodyPr wrap="square" rtlCol="0">
            <a:spAutoFit/>
          </a:bodyPr>
          <a:lstStyle/>
          <a:p>
            <a:endParaRPr lang="ru-RU" dirty="0"/>
          </a:p>
        </p:txBody>
      </p:sp>
      <p:sp>
        <p:nvSpPr>
          <p:cNvPr id="39940" name="Rectangle 4"/>
          <p:cNvSpPr>
            <a:spLocks noChangeArrowheads="1"/>
          </p:cNvSpPr>
          <p:nvPr/>
        </p:nvSpPr>
        <p:spPr bwMode="auto">
          <a:xfrm>
            <a:off x="4429124" y="3786190"/>
            <a:ext cx="378615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Кроме того, бездомные животные часто являются носителями опасных для человека инфекций, оставляют следы своей жизнедеятельности на улицах и тротуарах, скверах и парках, лают и воют по ночам под окнами, в общем, доставляют массу неприятностей. Люди забывают, что сами виноваты в этих неприятностях и требуют навести порядок в городе.  </a:t>
            </a:r>
            <a:endParaRPr kumimoji="0" lang="ru-RU" sz="1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571472" y="642918"/>
            <a:ext cx="3924328" cy="5712007"/>
          </a:xfrm>
        </p:spPr>
        <p:txBody>
          <a:bodyPr>
            <a:noAutofit/>
          </a:bodyPr>
          <a:lstStyle/>
          <a:p>
            <a:r>
              <a:rPr lang="ru-RU" sz="1800" dirty="0" smtClean="0"/>
              <a:t>Как быть? Можно и нужно изымать из городской жизни бездомных собак и кошек. Альтернативы нет. </a:t>
            </a:r>
            <a:r>
              <a:rPr lang="ru-RU" sz="1800" dirty="0" smtClean="0"/>
              <a:t>	На </a:t>
            </a:r>
            <a:r>
              <a:rPr lang="ru-RU" sz="1800" dirty="0" smtClean="0"/>
              <a:t>Западе существуют специальные приюты для бездомных животных. Эти приюты содержатся на благотворительные деньги.   </a:t>
            </a:r>
            <a:r>
              <a:rPr lang="ru-RU" sz="1800" dirty="0" smtClean="0"/>
              <a:t>	На </a:t>
            </a:r>
            <a:r>
              <a:rPr lang="ru-RU" sz="1800" dirty="0" smtClean="0"/>
              <a:t>улицах же наших российских городов бездомных животных очень много. </a:t>
            </a:r>
            <a:r>
              <a:rPr lang="ru-RU" sz="1800" dirty="0" smtClean="0"/>
              <a:t>В </a:t>
            </a:r>
            <a:r>
              <a:rPr lang="ru-RU" sz="1800" dirty="0" smtClean="0"/>
              <a:t>этом деле нужна помощь государства, как законодательная, так и финансовая, а также профессиональные специалисты, зоотехники и ветеринары, ну и, конечно, добровольные помощники.  </a:t>
            </a:r>
            <a:endParaRPr lang="ru-RU" sz="1800" i="1" dirty="0" smtClean="0"/>
          </a:p>
          <a:p>
            <a:endParaRPr lang="ru-RU" sz="1800" dirty="0"/>
          </a:p>
        </p:txBody>
      </p:sp>
      <p:sp>
        <p:nvSpPr>
          <p:cNvPr id="7" name="Содержимое 6"/>
          <p:cNvSpPr>
            <a:spLocks noGrp="1"/>
          </p:cNvSpPr>
          <p:nvPr>
            <p:ph sz="half" idx="2"/>
          </p:nvPr>
        </p:nvSpPr>
        <p:spPr>
          <a:xfrm>
            <a:off x="4714876" y="571480"/>
            <a:ext cx="4038600" cy="2786082"/>
          </a:xfrm>
        </p:spPr>
        <p:txBody>
          <a:bodyPr>
            <a:normAutofit/>
          </a:bodyPr>
          <a:lstStyle/>
          <a:p>
            <a:pPr algn="ctr"/>
            <a:r>
              <a:rPr lang="ru-RU" sz="2000" dirty="0" smtClean="0">
                <a:solidFill>
                  <a:srgbClr val="C00000"/>
                </a:solidFill>
              </a:rPr>
              <a:t>В нашем городе Тамбове существует приют для бездомных животных </a:t>
            </a:r>
            <a:endParaRPr lang="ru-RU" sz="2000" dirty="0" smtClean="0">
              <a:solidFill>
                <a:srgbClr val="C00000"/>
              </a:solidFill>
            </a:endParaRPr>
          </a:p>
          <a:p>
            <a:pPr algn="ctr">
              <a:buNone/>
            </a:pPr>
            <a:r>
              <a:rPr lang="ru-RU" sz="2000" dirty="0" smtClean="0">
                <a:solidFill>
                  <a:srgbClr val="7030A0"/>
                </a:solidFill>
              </a:rPr>
              <a:t>«</a:t>
            </a:r>
            <a:r>
              <a:rPr lang="ru-RU" sz="2000" dirty="0" smtClean="0">
                <a:solidFill>
                  <a:srgbClr val="7030A0"/>
                </a:solidFill>
              </a:rPr>
              <a:t>Доброе сердце», </a:t>
            </a:r>
            <a:r>
              <a:rPr lang="ru-RU" sz="2000" dirty="0" smtClean="0">
                <a:solidFill>
                  <a:srgbClr val="C00000"/>
                </a:solidFill>
              </a:rPr>
              <a:t>построенный  силами и средствами неравнодушных граждан, куда доставляются  собаки и кошки, оказавшиеся на улице.</a:t>
            </a:r>
            <a:endParaRPr lang="ru-RU" sz="2000" i="1" dirty="0" smtClean="0">
              <a:solidFill>
                <a:srgbClr val="C00000"/>
              </a:solidFill>
            </a:endParaRPr>
          </a:p>
          <a:p>
            <a:endParaRPr lang="ru-RU" dirty="0"/>
          </a:p>
        </p:txBody>
      </p:sp>
      <p:pic>
        <p:nvPicPr>
          <p:cNvPr id="9" name="Рисунок 8" descr="IMG_3697.JPG"/>
          <p:cNvPicPr>
            <a:picLocks noChangeAspect="1"/>
          </p:cNvPicPr>
          <p:nvPr/>
        </p:nvPicPr>
        <p:blipFill>
          <a:blip r:embed="rId2" cstate="print"/>
          <a:stretch>
            <a:fillRect/>
          </a:stretch>
        </p:blipFill>
        <p:spPr>
          <a:xfrm>
            <a:off x="4286248" y="3071810"/>
            <a:ext cx="4476749" cy="33575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530352" y="642918"/>
            <a:ext cx="7772400" cy="3571458"/>
          </a:xfrm>
        </p:spPr>
        <p:txBody>
          <a:bodyPr>
            <a:normAutofit fontScale="70000" lnSpcReduction="20000"/>
          </a:bodyPr>
          <a:lstStyle/>
          <a:p>
            <a:r>
              <a:rPr lang="ru-RU" sz="2300" b="1" dirty="0" smtClean="0">
                <a:solidFill>
                  <a:schemeClr val="accent1">
                    <a:lumMod val="40000"/>
                    <a:lumOff val="60000"/>
                  </a:schemeClr>
                </a:solidFill>
              </a:rPr>
              <a:t>Цель проекта: </a:t>
            </a:r>
            <a:endParaRPr lang="ru-RU" sz="2300" i="1" dirty="0" smtClean="0">
              <a:solidFill>
                <a:schemeClr val="accent1">
                  <a:lumMod val="40000"/>
                  <a:lumOff val="60000"/>
                </a:schemeClr>
              </a:solidFill>
            </a:endParaRPr>
          </a:p>
          <a:p>
            <a:r>
              <a:rPr lang="ru-RU" dirty="0" smtClean="0"/>
              <a:t>- привлечение внимание детей и общественности к проблеме бездомных животных.</a:t>
            </a:r>
            <a:endParaRPr lang="ru-RU" i="1" dirty="0" smtClean="0"/>
          </a:p>
          <a:p>
            <a:r>
              <a:rPr lang="ru-RU" sz="2300" b="1" dirty="0" smtClean="0">
                <a:solidFill>
                  <a:schemeClr val="accent1">
                    <a:lumMod val="40000"/>
                    <a:lumOff val="60000"/>
                  </a:schemeClr>
                </a:solidFill>
              </a:rPr>
              <a:t>Задачи проекта:</a:t>
            </a:r>
            <a:endParaRPr lang="ru-RU" sz="2300" i="1" dirty="0" smtClean="0">
              <a:solidFill>
                <a:schemeClr val="accent1">
                  <a:lumMod val="40000"/>
                  <a:lumOff val="60000"/>
                </a:schemeClr>
              </a:solidFill>
            </a:endParaRPr>
          </a:p>
          <a:p>
            <a:r>
              <a:rPr lang="ru-RU" b="1" dirty="0" smtClean="0"/>
              <a:t>- ф</a:t>
            </a:r>
            <a:r>
              <a:rPr lang="ru-RU" dirty="0" smtClean="0"/>
              <a:t>ормировать </a:t>
            </a:r>
            <a:r>
              <a:rPr lang="ru-RU" dirty="0" smtClean="0"/>
              <a:t>ответственное и деятельное отношение к животным;</a:t>
            </a:r>
            <a:endParaRPr lang="ru-RU" i="1" dirty="0" smtClean="0"/>
          </a:p>
          <a:p>
            <a:r>
              <a:rPr lang="ru-RU" dirty="0" smtClean="0"/>
              <a:t>-расширить знания детей о взаимоотношениях людей с животными;</a:t>
            </a:r>
          </a:p>
          <a:p>
            <a:r>
              <a:rPr lang="ru-RU" dirty="0" smtClean="0"/>
              <a:t>-воспитывать доброжелательное отношение к бездомным животным;</a:t>
            </a:r>
          </a:p>
          <a:p>
            <a:r>
              <a:rPr lang="ru-RU" dirty="0" smtClean="0"/>
              <a:t>-побуждать гуманные чувства у детей, желание помочь бездомным животным привлекая родителей.;</a:t>
            </a:r>
          </a:p>
          <a:p>
            <a:r>
              <a:rPr lang="ru-RU" dirty="0" smtClean="0"/>
              <a:t>-формировать ответственное отношение к домашним питомцам.</a:t>
            </a:r>
            <a:endParaRPr lang="ru-RU" i="1" dirty="0" smtClean="0"/>
          </a:p>
          <a:p>
            <a:r>
              <a:rPr lang="ru-RU" dirty="0" smtClean="0"/>
              <a:t> </a:t>
            </a:r>
            <a:endParaRPr lang="ru-RU" i="1" dirty="0" smtClean="0"/>
          </a:p>
          <a:p>
            <a:r>
              <a:rPr lang="ru-RU" sz="2300" b="1" dirty="0" smtClean="0">
                <a:solidFill>
                  <a:schemeClr val="accent1">
                    <a:lumMod val="40000"/>
                    <a:lumOff val="60000"/>
                  </a:schemeClr>
                </a:solidFill>
              </a:rPr>
              <a:t>География деятельности:  </a:t>
            </a:r>
            <a:r>
              <a:rPr lang="en-US" dirty="0" smtClean="0"/>
              <a:t>c</a:t>
            </a:r>
            <a:r>
              <a:rPr lang="ru-RU" dirty="0" smtClean="0"/>
              <a:t>. Платоновка Рассказовского района Тамбовской области.</a:t>
            </a:r>
            <a:endParaRPr lang="ru-RU" i="1" dirty="0" smtClean="0"/>
          </a:p>
          <a:p>
            <a:r>
              <a:rPr lang="ru-RU" sz="2300" b="1" dirty="0" smtClean="0">
                <a:solidFill>
                  <a:schemeClr val="accent1">
                    <a:lumMod val="40000"/>
                    <a:lumOff val="60000"/>
                  </a:schemeClr>
                </a:solidFill>
              </a:rPr>
              <a:t>Целевая аудитория: </a:t>
            </a:r>
            <a:r>
              <a:rPr lang="ru-RU" dirty="0" smtClean="0"/>
              <a:t>учащиеся Платоновской средней школы, дети, родители, педагогические работники, жители села.</a:t>
            </a:r>
            <a:endParaRPr lang="ru-RU" i="1" dirty="0" smtClean="0"/>
          </a:p>
          <a:p>
            <a:r>
              <a:rPr lang="ru-RU" sz="2300" b="1" dirty="0" smtClean="0">
                <a:solidFill>
                  <a:schemeClr val="accent1">
                    <a:lumMod val="40000"/>
                    <a:lumOff val="60000"/>
                  </a:schemeClr>
                </a:solidFill>
              </a:rPr>
              <a:t>Количество участников:</a:t>
            </a:r>
            <a:r>
              <a:rPr lang="ru-RU" sz="2300" dirty="0" smtClean="0">
                <a:solidFill>
                  <a:schemeClr val="accent1">
                    <a:lumMod val="40000"/>
                    <a:lumOff val="60000"/>
                  </a:schemeClr>
                </a:solidFill>
              </a:rPr>
              <a:t> </a:t>
            </a:r>
            <a:r>
              <a:rPr lang="ru-RU" dirty="0" smtClean="0"/>
              <a:t>более двухсот человек.</a:t>
            </a:r>
            <a:endParaRPr lang="ru-RU" i="1" dirty="0" smtClean="0"/>
          </a:p>
          <a:p>
            <a:endParaRPr lang="ru-RU" dirty="0"/>
          </a:p>
        </p:txBody>
      </p:sp>
      <p:pic>
        <p:nvPicPr>
          <p:cNvPr id="41986" name="Picture 2" descr="D:\Волонтер\областные добровольческие акции волотеров ОТ ИДЕИ ДО РЕАЛЬНОСТИ\Поможем бездомным животным вместе\картинки\sxBAidL6WKo.jpg"/>
          <p:cNvPicPr>
            <a:picLocks noChangeAspect="1" noChangeArrowheads="1"/>
          </p:cNvPicPr>
          <p:nvPr/>
        </p:nvPicPr>
        <p:blipFill>
          <a:blip r:embed="rId2"/>
          <a:srcRect/>
          <a:stretch>
            <a:fillRect/>
          </a:stretch>
        </p:blipFill>
        <p:spPr bwMode="auto">
          <a:xfrm>
            <a:off x="2285984" y="4168626"/>
            <a:ext cx="4286280" cy="230105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142852"/>
            <a:ext cx="6929486" cy="1214446"/>
          </a:xfrm>
        </p:spPr>
        <p:txBody>
          <a:bodyPr>
            <a:noAutofit/>
          </a:bodyPr>
          <a:lstStyle/>
          <a:p>
            <a:r>
              <a:rPr lang="ru-RU" sz="1600" dirty="0" smtClean="0">
                <a:solidFill>
                  <a:schemeClr val="tx1"/>
                </a:solidFill>
              </a:rPr>
              <a:t>В рамках областных добровольческих акций  волонтерский отряд «Добротворцы»  Дома детского творчества Рассказовского района реализовал проект «Верное сердце»,  в рамках которого предлагалось  собрать денежные средства на помощь приюту для бездомных животных «Доброе сердце», находящегося по адресу г. Тамбов, ул. Московская 10а. </a:t>
            </a:r>
            <a:endParaRPr lang="ru-RU" sz="1600" dirty="0">
              <a:solidFill>
                <a:schemeClr val="tx1"/>
              </a:solidFill>
            </a:endParaRPr>
          </a:p>
        </p:txBody>
      </p:sp>
      <p:sp>
        <p:nvSpPr>
          <p:cNvPr id="5" name="Содержимое 4"/>
          <p:cNvSpPr>
            <a:spLocks noGrp="1"/>
          </p:cNvSpPr>
          <p:nvPr>
            <p:ph sz="half" idx="1"/>
          </p:nvPr>
        </p:nvSpPr>
        <p:spPr>
          <a:xfrm>
            <a:off x="457200" y="1571612"/>
            <a:ext cx="4038600" cy="4783313"/>
          </a:xfrm>
        </p:spPr>
        <p:txBody>
          <a:bodyPr>
            <a:normAutofit/>
          </a:bodyPr>
          <a:lstStyle/>
          <a:p>
            <a:r>
              <a:rPr lang="ru-RU" sz="1600" dirty="0" smtClean="0">
                <a:solidFill>
                  <a:schemeClr val="accent2">
                    <a:lumMod val="75000"/>
                  </a:schemeClr>
                </a:solidFill>
              </a:rPr>
              <a:t>Волонтерами своими руками были сделаны коробки для сбора средств и установлены в центральных магазинах с.Платоновка, также в здании школы и </a:t>
            </a:r>
            <a:r>
              <a:rPr lang="ru-RU" sz="1600" dirty="0" err="1" smtClean="0">
                <a:solidFill>
                  <a:schemeClr val="accent2">
                    <a:lumMod val="75000"/>
                  </a:schemeClr>
                </a:solidFill>
              </a:rPr>
              <a:t>социо-культурного</a:t>
            </a:r>
            <a:r>
              <a:rPr lang="ru-RU" sz="1600" dirty="0" smtClean="0">
                <a:solidFill>
                  <a:schemeClr val="accent2">
                    <a:lumMod val="75000"/>
                  </a:schemeClr>
                </a:solidFill>
              </a:rPr>
              <a:t> центра «Вдохновение». </a:t>
            </a:r>
            <a:endParaRPr lang="ru-RU" sz="1600" i="1" dirty="0" smtClean="0">
              <a:solidFill>
                <a:schemeClr val="accent2">
                  <a:lumMod val="75000"/>
                </a:schemeClr>
              </a:solidFill>
            </a:endParaRPr>
          </a:p>
          <a:p>
            <a:endParaRPr lang="ru-RU" sz="1600" dirty="0"/>
          </a:p>
        </p:txBody>
      </p:sp>
      <p:pic>
        <p:nvPicPr>
          <p:cNvPr id="8" name="Содержимое 7" descr="IMG_3281.JPG"/>
          <p:cNvPicPr>
            <a:picLocks noGrp="1" noChangeAspect="1"/>
          </p:cNvPicPr>
          <p:nvPr>
            <p:ph sz="half" idx="2"/>
          </p:nvPr>
        </p:nvPicPr>
        <p:blipFill>
          <a:blip r:embed="rId2" cstate="print"/>
          <a:stretch>
            <a:fillRect/>
          </a:stretch>
        </p:blipFill>
        <p:spPr>
          <a:xfrm>
            <a:off x="357158" y="3357562"/>
            <a:ext cx="3943349" cy="2957512"/>
          </a:xfrm>
        </p:spPr>
      </p:pic>
      <p:pic>
        <p:nvPicPr>
          <p:cNvPr id="43010" name="Picture 2" descr="D:\Волонтер\областные добровольческие акции волотеров ОТ ИДЕИ ДО РЕАЛЬНОСТИ\Поможем бездомным животным вместе\картинки\8DxuoYyN4Yk.jpg"/>
          <p:cNvPicPr>
            <a:picLocks noChangeAspect="1" noChangeArrowheads="1"/>
          </p:cNvPicPr>
          <p:nvPr/>
        </p:nvPicPr>
        <p:blipFill>
          <a:blip r:embed="rId3"/>
          <a:srcRect/>
          <a:stretch>
            <a:fillRect/>
          </a:stretch>
        </p:blipFill>
        <p:spPr bwMode="auto">
          <a:xfrm>
            <a:off x="7358082" y="142852"/>
            <a:ext cx="1357322" cy="1357322"/>
          </a:xfrm>
          <a:prstGeom prst="rect">
            <a:avLst/>
          </a:prstGeom>
          <a:noFill/>
        </p:spPr>
      </p:pic>
      <p:pic>
        <p:nvPicPr>
          <p:cNvPr id="10" name="Рисунок 9" descr="IMG_3502.JPG"/>
          <p:cNvPicPr>
            <a:picLocks noChangeAspect="1"/>
          </p:cNvPicPr>
          <p:nvPr/>
        </p:nvPicPr>
        <p:blipFill>
          <a:blip r:embed="rId4" cstate="print"/>
          <a:stretch>
            <a:fillRect/>
          </a:stretch>
        </p:blipFill>
        <p:spPr>
          <a:xfrm>
            <a:off x="4572000" y="1571611"/>
            <a:ext cx="3286148" cy="2571769"/>
          </a:xfrm>
          <a:prstGeom prst="rect">
            <a:avLst/>
          </a:prstGeom>
        </p:spPr>
      </p:pic>
      <p:pic>
        <p:nvPicPr>
          <p:cNvPr id="11" name="Рисунок 10" descr="IMG_3316.JPG"/>
          <p:cNvPicPr>
            <a:picLocks noChangeAspect="1"/>
          </p:cNvPicPr>
          <p:nvPr/>
        </p:nvPicPr>
        <p:blipFill>
          <a:blip r:embed="rId5" cstate="print"/>
          <a:stretch>
            <a:fillRect/>
          </a:stretch>
        </p:blipFill>
        <p:spPr>
          <a:xfrm>
            <a:off x="5572132" y="4214818"/>
            <a:ext cx="3357554" cy="25181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_3324.JPG"/>
          <p:cNvPicPr>
            <a:picLocks noGrp="1" noChangeAspect="1"/>
          </p:cNvPicPr>
          <p:nvPr>
            <p:ph sz="half" idx="1"/>
          </p:nvPr>
        </p:nvPicPr>
        <p:blipFill>
          <a:blip r:embed="rId2" cstate="print"/>
          <a:stretch>
            <a:fillRect/>
          </a:stretch>
        </p:blipFill>
        <p:spPr>
          <a:xfrm>
            <a:off x="500034" y="2143116"/>
            <a:ext cx="3143272" cy="4191029"/>
          </a:xfrm>
        </p:spPr>
      </p:pic>
      <p:pic>
        <p:nvPicPr>
          <p:cNvPr id="8" name="Содержимое 7" descr="IMG_3318.JPG"/>
          <p:cNvPicPr>
            <a:picLocks noGrp="1" noChangeAspect="1"/>
          </p:cNvPicPr>
          <p:nvPr>
            <p:ph sz="half" idx="2"/>
          </p:nvPr>
        </p:nvPicPr>
        <p:blipFill>
          <a:blip r:embed="rId3" cstate="print"/>
          <a:stretch>
            <a:fillRect/>
          </a:stretch>
        </p:blipFill>
        <p:spPr>
          <a:xfrm>
            <a:off x="5857884" y="2571744"/>
            <a:ext cx="3000396" cy="4000528"/>
          </a:xfrm>
        </p:spPr>
      </p:pic>
      <p:pic>
        <p:nvPicPr>
          <p:cNvPr id="44036" name="Picture 4" descr="D:\Волонтер\областные добровольческие акции волотеров ОТ ИДЕИ ДО РЕАЛЬНОСТИ\Поможем бездомным животным вместе\картинки\z4zRHhNF64g.jpg"/>
          <p:cNvPicPr>
            <a:picLocks noChangeAspect="1" noChangeArrowheads="1"/>
          </p:cNvPicPr>
          <p:nvPr/>
        </p:nvPicPr>
        <p:blipFill>
          <a:blip r:embed="rId4"/>
          <a:srcRect/>
          <a:stretch>
            <a:fillRect/>
          </a:stretch>
        </p:blipFill>
        <p:spPr bwMode="auto">
          <a:xfrm>
            <a:off x="2500298" y="214290"/>
            <a:ext cx="3929090" cy="242889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dirty="0" smtClean="0">
                <a:solidFill>
                  <a:schemeClr val="tx2">
                    <a:lumMod val="50000"/>
                  </a:schemeClr>
                </a:solidFill>
              </a:rPr>
              <a:t>После старта  акции  </a:t>
            </a:r>
            <a:r>
              <a:rPr lang="ru-RU" sz="2000" dirty="0" smtClean="0">
                <a:solidFill>
                  <a:srgbClr val="7030A0"/>
                </a:solidFill>
              </a:rPr>
              <a:t>«Верное сердце», </a:t>
            </a:r>
            <a:r>
              <a:rPr lang="ru-RU" sz="2000" dirty="0" smtClean="0">
                <a:solidFill>
                  <a:schemeClr val="tx2">
                    <a:lumMod val="50000"/>
                  </a:schemeClr>
                </a:solidFill>
              </a:rPr>
              <a:t>волонтерским отрядом «Добротворцы» был проведен конкурс рисунков  «Братья наши меньшие» среди участников 5-7 классов. Ребята рисовали животных, которые они любят и своих домашних питомцев.</a:t>
            </a:r>
            <a:r>
              <a:rPr lang="ru-RU" sz="2000" i="1" dirty="0" smtClean="0">
                <a:solidFill>
                  <a:schemeClr val="accent2">
                    <a:lumMod val="60000"/>
                    <a:lumOff val="40000"/>
                  </a:schemeClr>
                </a:solidFill>
              </a:rPr>
              <a:t/>
            </a:r>
            <a:br>
              <a:rPr lang="ru-RU" sz="2000" i="1" dirty="0" smtClean="0">
                <a:solidFill>
                  <a:schemeClr val="accent2">
                    <a:lumMod val="60000"/>
                    <a:lumOff val="40000"/>
                  </a:schemeClr>
                </a:solidFill>
              </a:rPr>
            </a:br>
            <a:endParaRPr lang="ru-RU" sz="2000" dirty="0">
              <a:solidFill>
                <a:schemeClr val="accent2">
                  <a:lumMod val="60000"/>
                  <a:lumOff val="40000"/>
                </a:schemeClr>
              </a:solidFill>
            </a:endParaRPr>
          </a:p>
        </p:txBody>
      </p:sp>
      <p:pic>
        <p:nvPicPr>
          <p:cNvPr id="5" name="Содержимое 4" descr="IMG_2307.JPG"/>
          <p:cNvPicPr>
            <a:picLocks noGrp="1" noChangeAspect="1"/>
          </p:cNvPicPr>
          <p:nvPr>
            <p:ph sz="half" idx="1"/>
          </p:nvPr>
        </p:nvPicPr>
        <p:blipFill>
          <a:blip r:embed="rId2" cstate="print"/>
          <a:stretch>
            <a:fillRect/>
          </a:stretch>
        </p:blipFill>
        <p:spPr>
          <a:xfrm>
            <a:off x="285720" y="1785926"/>
            <a:ext cx="3857652" cy="2893239"/>
          </a:xfrm>
        </p:spPr>
      </p:pic>
      <p:pic>
        <p:nvPicPr>
          <p:cNvPr id="6" name="Содержимое 5" descr="P7040068.JPG"/>
          <p:cNvPicPr>
            <a:picLocks noGrp="1" noChangeAspect="1"/>
          </p:cNvPicPr>
          <p:nvPr>
            <p:ph sz="half" idx="2"/>
          </p:nvPr>
        </p:nvPicPr>
        <p:blipFill>
          <a:blip r:embed="rId3"/>
          <a:stretch>
            <a:fillRect/>
          </a:stretch>
        </p:blipFill>
        <p:spPr>
          <a:xfrm>
            <a:off x="4929190" y="1643050"/>
            <a:ext cx="3181344" cy="2085548"/>
          </a:xfrm>
        </p:spPr>
      </p:pic>
      <p:pic>
        <p:nvPicPr>
          <p:cNvPr id="7" name="Рисунок 6" descr="IMG_1942.JPG"/>
          <p:cNvPicPr>
            <a:picLocks noChangeAspect="1"/>
          </p:cNvPicPr>
          <p:nvPr/>
        </p:nvPicPr>
        <p:blipFill>
          <a:blip r:embed="rId4"/>
          <a:stretch>
            <a:fillRect/>
          </a:stretch>
        </p:blipFill>
        <p:spPr>
          <a:xfrm>
            <a:off x="3786182" y="4357694"/>
            <a:ext cx="1694420" cy="2357454"/>
          </a:xfrm>
          <a:prstGeom prst="rect">
            <a:avLst/>
          </a:prstGeom>
        </p:spPr>
      </p:pic>
      <p:pic>
        <p:nvPicPr>
          <p:cNvPr id="8" name="Рисунок 7" descr="IMG_2304.JPG"/>
          <p:cNvPicPr>
            <a:picLocks noChangeAspect="1"/>
          </p:cNvPicPr>
          <p:nvPr/>
        </p:nvPicPr>
        <p:blipFill>
          <a:blip r:embed="rId5" cstate="print"/>
          <a:stretch>
            <a:fillRect/>
          </a:stretch>
        </p:blipFill>
        <p:spPr>
          <a:xfrm>
            <a:off x="5643570" y="4071942"/>
            <a:ext cx="3143240" cy="23574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900"/>
            <a:ext cx="8229600" cy="1928826"/>
          </a:xfrm>
        </p:spPr>
        <p:txBody>
          <a:bodyPr>
            <a:noAutofit/>
          </a:bodyPr>
          <a:lstStyle/>
          <a:p>
            <a:pPr algn="r"/>
            <a:r>
              <a:rPr lang="ru-RU" sz="2400" i="1" dirty="0" smtClean="0">
                <a:solidFill>
                  <a:schemeClr val="accent6">
                    <a:lumMod val="50000"/>
                  </a:schemeClr>
                </a:solidFill>
              </a:rPr>
              <a:t>В </a:t>
            </a:r>
            <a:r>
              <a:rPr lang="ru-RU" sz="2400" i="1" dirty="0" smtClean="0">
                <a:solidFill>
                  <a:schemeClr val="accent6">
                    <a:lumMod val="50000"/>
                  </a:schemeClr>
                </a:solidFill>
              </a:rPr>
              <a:t>течение неполного  месяца, за который длилась акция, удалось собрать </a:t>
            </a:r>
            <a:r>
              <a:rPr lang="ru-RU" sz="2400" i="1" dirty="0" smtClean="0">
                <a:solidFill>
                  <a:srgbClr val="7030A0"/>
                </a:solidFill>
              </a:rPr>
              <a:t>2488</a:t>
            </a:r>
            <a:r>
              <a:rPr lang="ru-RU" sz="2400" i="1" dirty="0" smtClean="0">
                <a:solidFill>
                  <a:schemeClr val="accent6">
                    <a:lumMod val="50000"/>
                  </a:schemeClr>
                </a:solidFill>
              </a:rPr>
              <a:t> </a:t>
            </a:r>
            <a:r>
              <a:rPr lang="ru-RU" sz="2400" i="1" dirty="0" smtClean="0">
                <a:solidFill>
                  <a:schemeClr val="accent6">
                    <a:lumMod val="50000"/>
                  </a:schemeClr>
                </a:solidFill>
              </a:rPr>
              <a:t>рублей, которые были потрачены на приобретение кормов и медицинского инвентаря для животных</a:t>
            </a:r>
            <a:r>
              <a:rPr lang="ru-RU" sz="2800" i="1" dirty="0" smtClean="0">
                <a:solidFill>
                  <a:schemeClr val="accent6">
                    <a:lumMod val="50000"/>
                  </a:schemeClr>
                </a:solidFill>
              </a:rPr>
              <a:t>. </a:t>
            </a:r>
            <a:endParaRPr lang="ru-RU" sz="2800" i="1" dirty="0">
              <a:solidFill>
                <a:schemeClr val="accent6">
                  <a:lumMod val="50000"/>
                </a:schemeClr>
              </a:solidFill>
            </a:endParaRPr>
          </a:p>
        </p:txBody>
      </p:sp>
      <p:pic>
        <p:nvPicPr>
          <p:cNvPr id="5" name="Содержимое 4" descr="IMG_3504.JPG"/>
          <p:cNvPicPr>
            <a:picLocks noGrp="1" noChangeAspect="1"/>
          </p:cNvPicPr>
          <p:nvPr>
            <p:ph sz="half" idx="1"/>
          </p:nvPr>
        </p:nvPicPr>
        <p:blipFill>
          <a:blip r:embed="rId2" cstate="print"/>
          <a:stretch>
            <a:fillRect/>
          </a:stretch>
        </p:blipFill>
        <p:spPr>
          <a:xfrm>
            <a:off x="285720" y="4071942"/>
            <a:ext cx="3345395" cy="2509046"/>
          </a:xfrm>
        </p:spPr>
      </p:pic>
      <p:pic>
        <p:nvPicPr>
          <p:cNvPr id="6" name="Содержимое 5" descr="IMG_3510.JPG"/>
          <p:cNvPicPr>
            <a:picLocks noGrp="1" noChangeAspect="1"/>
          </p:cNvPicPr>
          <p:nvPr>
            <p:ph sz="half" idx="2"/>
          </p:nvPr>
        </p:nvPicPr>
        <p:blipFill>
          <a:blip r:embed="rId3" cstate="print"/>
          <a:stretch>
            <a:fillRect/>
          </a:stretch>
        </p:blipFill>
        <p:spPr>
          <a:xfrm>
            <a:off x="2928926" y="1500174"/>
            <a:ext cx="3286148" cy="2464612"/>
          </a:xfrm>
        </p:spPr>
      </p:pic>
      <p:pic>
        <p:nvPicPr>
          <p:cNvPr id="7" name="Рисунок 6" descr="IMG_3512.JPG"/>
          <p:cNvPicPr>
            <a:picLocks noChangeAspect="1"/>
          </p:cNvPicPr>
          <p:nvPr/>
        </p:nvPicPr>
        <p:blipFill>
          <a:blip r:embed="rId4" cstate="print"/>
          <a:stretch>
            <a:fillRect/>
          </a:stretch>
        </p:blipFill>
        <p:spPr>
          <a:xfrm>
            <a:off x="5214942" y="4000504"/>
            <a:ext cx="3571868" cy="267890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TotalTime>
  <Words>743</Words>
  <Application>Microsoft Office PowerPoint</Application>
  <PresentationFormat>Экран (4:3)</PresentationFormat>
  <Paragraphs>51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Поток</vt:lpstr>
      <vt:lpstr>    Проект  «Верное сердце» </vt:lpstr>
      <vt:lpstr>      « Мы в ответе за тех , кого приручили»  - сказал в начале 20 века Антуан де Сент-Экзюпери. К сожалению, фраза эта звучала с тех пор настолько часто, что потеряла свой истинный смысл. Люди заводят домашних животных, не сознавая всей меры ответственности. Вдоволь наигравшись с пушистым зверем, они выбрасывают питомца на улицу.» </vt:lpstr>
      <vt:lpstr> Три основных «источника» бездомных животных в  городах:  </vt:lpstr>
      <vt:lpstr>Слайд 4</vt:lpstr>
      <vt:lpstr>Слайд 5</vt:lpstr>
      <vt:lpstr>В рамках областных добровольческих акций  волонтерский отряд «Добротворцы»  Дома детского творчества Рассказовского района реализовал проект «Верное сердце»,  в рамках которого предлагалось  собрать денежные средства на помощь приюту для бездомных животных «Доброе сердце», находящегося по адресу г. Тамбов, ул. Московская 10а. </vt:lpstr>
      <vt:lpstr>Слайд 7</vt:lpstr>
      <vt:lpstr>После старта  акции  «Верное сердце», волонтерским отрядом «Добротворцы» был проведен конкурс рисунков  «Братья наши меньшие» среди участников 5-7 классов. Ребята рисовали животных, которые они любят и своих домашних питомцев. </vt:lpstr>
      <vt:lpstr>В течение неполного  месяца, за который длилась акция, удалось собрать 2488 рублей, которые были потрачены на приобретение кормов и медицинского инвентаря для животных. </vt:lpstr>
      <vt:lpstr>Слайд 10</vt:lpstr>
      <vt:lpstr>После покупки  кормов, волонтерами лично были переданы в приют. Ребятам самим удалось   покормить животных,   погулять по приюту. </vt:lpstr>
      <vt:lpstr>Слайд 12</vt:lpstr>
      <vt:lpstr>Слайд 13</vt:lpstr>
      <vt:lpstr>Посещение приюта оставило у детей массу эмоций и впечатлений.  За оказанную благотворительную помощь, волонтерами были расклеены листовки со словами благодарности неравнодушных  граждан и детей. которые приняли в ней участие.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«Верное сердце»</dc:title>
  <dc:creator>пользователь</dc:creator>
  <cp:lastModifiedBy>пользователь</cp:lastModifiedBy>
  <cp:revision>11</cp:revision>
  <dcterms:created xsi:type="dcterms:W3CDTF">2016-05-12T07:24:11Z</dcterms:created>
  <dcterms:modified xsi:type="dcterms:W3CDTF">2016-05-12T09:05:50Z</dcterms:modified>
</cp:coreProperties>
</file>